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58" r:id="rId5"/>
    <p:sldId id="261" r:id="rId6"/>
    <p:sldId id="260" r:id="rId7"/>
    <p:sldId id="262" r:id="rId8"/>
    <p:sldId id="263" r:id="rId9"/>
  </p:sldIdLst>
  <p:sldSz cx="9144000" cy="6858000" type="screen4x3"/>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EC2AA77-FE0C-4D24-B650-8A060310C026}" type="datetimeFigureOut">
              <a:rPr lang="en-GB" smtClean="0"/>
              <a:pPr/>
              <a:t>08/11/2013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42C68F-6AC7-48DC-8F5D-851B7E0A402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C2AA77-FE0C-4D24-B650-8A060310C026}" type="datetimeFigureOut">
              <a:rPr lang="en-GB" smtClean="0"/>
              <a:pPr/>
              <a:t>08/11/2013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42C68F-6AC7-48DC-8F5D-851B7E0A402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C2AA77-FE0C-4D24-B650-8A060310C026}" type="datetimeFigureOut">
              <a:rPr lang="en-GB" smtClean="0"/>
              <a:pPr/>
              <a:t>08/11/2013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42C68F-6AC7-48DC-8F5D-851B7E0A402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C2AA77-FE0C-4D24-B650-8A060310C026}" type="datetimeFigureOut">
              <a:rPr lang="en-GB" smtClean="0"/>
              <a:pPr/>
              <a:t>08/11/2013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42C68F-6AC7-48DC-8F5D-851B7E0A402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C2AA77-FE0C-4D24-B650-8A060310C026}" type="datetimeFigureOut">
              <a:rPr lang="en-GB" smtClean="0"/>
              <a:pPr/>
              <a:t>08/11/2013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42C68F-6AC7-48DC-8F5D-851B7E0A402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EC2AA77-FE0C-4D24-B650-8A060310C026}" type="datetimeFigureOut">
              <a:rPr lang="en-GB" smtClean="0"/>
              <a:pPr/>
              <a:t>08/11/2013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42C68F-6AC7-48DC-8F5D-851B7E0A402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EC2AA77-FE0C-4D24-B650-8A060310C026}" type="datetimeFigureOut">
              <a:rPr lang="en-GB" smtClean="0"/>
              <a:pPr/>
              <a:t>08/11/2013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842C68F-6AC7-48DC-8F5D-851B7E0A402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EC2AA77-FE0C-4D24-B650-8A060310C026}" type="datetimeFigureOut">
              <a:rPr lang="en-GB" smtClean="0"/>
              <a:pPr/>
              <a:t>08/11/2013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842C68F-6AC7-48DC-8F5D-851B7E0A402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C2AA77-FE0C-4D24-B650-8A060310C026}" type="datetimeFigureOut">
              <a:rPr lang="en-GB" smtClean="0"/>
              <a:pPr/>
              <a:t>08/11/2013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842C68F-6AC7-48DC-8F5D-851B7E0A402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C2AA77-FE0C-4D24-B650-8A060310C026}" type="datetimeFigureOut">
              <a:rPr lang="en-GB" smtClean="0"/>
              <a:pPr/>
              <a:t>08/11/2013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42C68F-6AC7-48DC-8F5D-851B7E0A402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C2AA77-FE0C-4D24-B650-8A060310C026}" type="datetimeFigureOut">
              <a:rPr lang="en-GB" smtClean="0"/>
              <a:pPr/>
              <a:t>08/11/2013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42C68F-6AC7-48DC-8F5D-851B7E0A402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AA77-FE0C-4D24-B650-8A060310C026}" type="datetimeFigureOut">
              <a:rPr lang="en-GB" smtClean="0"/>
              <a:pPr/>
              <a:t>08/11/2013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2C68F-6AC7-48DC-8F5D-851B7E0A402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burton-on-trent.org.uk/wp-content/images/EarlyHistory/CharlesI.jpg"/>
          <p:cNvPicPr>
            <a:picLocks noChangeAspect="1" noChangeArrowheads="1"/>
          </p:cNvPicPr>
          <p:nvPr/>
        </p:nvPicPr>
        <p:blipFill>
          <a:blip r:embed="rId2" cstate="print"/>
          <a:srcRect/>
          <a:stretch>
            <a:fillRect/>
          </a:stretch>
        </p:blipFill>
        <p:spPr bwMode="auto">
          <a:xfrm>
            <a:off x="0" y="0"/>
            <a:ext cx="9144000" cy="6892526"/>
          </a:xfrm>
          <a:prstGeom prst="rect">
            <a:avLst/>
          </a:prstGeom>
          <a:noFill/>
        </p:spPr>
      </p:pic>
      <p:sp>
        <p:nvSpPr>
          <p:cNvPr id="4" name="TextBox 3"/>
          <p:cNvSpPr txBox="1"/>
          <p:nvPr/>
        </p:nvSpPr>
        <p:spPr>
          <a:xfrm>
            <a:off x="1259632" y="0"/>
            <a:ext cx="6630854" cy="461665"/>
          </a:xfrm>
          <a:prstGeom prst="rect">
            <a:avLst/>
          </a:prstGeom>
          <a:noFill/>
        </p:spPr>
        <p:txBody>
          <a:bodyPr wrap="none" rtlCol="0">
            <a:spAutoFit/>
          </a:bodyPr>
          <a:lstStyle/>
          <a:p>
            <a:r>
              <a:rPr lang="en-GB" sz="2400" dirty="0" smtClean="0">
                <a:solidFill>
                  <a:srgbClr val="FFFF00"/>
                </a:solidFill>
                <a:latin typeface="Trebuchet MS" pitchFamily="34" charset="0"/>
              </a:rPr>
              <a:t>What were the causes of the English Civil War?</a:t>
            </a:r>
            <a:endParaRPr lang="en-GB" sz="2400" dirty="0">
              <a:solidFill>
                <a:srgbClr val="FFFF00"/>
              </a:solidFill>
              <a:latin typeface="Trebuchet MS" pitchFamily="34" charset="0"/>
            </a:endParaRPr>
          </a:p>
        </p:txBody>
      </p:sp>
      <p:sp>
        <p:nvSpPr>
          <p:cNvPr id="5" name="TextBox 4"/>
          <p:cNvSpPr txBox="1"/>
          <p:nvPr/>
        </p:nvSpPr>
        <p:spPr>
          <a:xfrm>
            <a:off x="251519" y="461665"/>
            <a:ext cx="4824537" cy="2308324"/>
          </a:xfrm>
          <a:prstGeom prst="rect">
            <a:avLst/>
          </a:prstGeom>
          <a:solidFill>
            <a:schemeClr val="bg1"/>
          </a:solidFill>
          <a:ln>
            <a:solidFill>
              <a:schemeClr val="tx1"/>
            </a:solidFill>
          </a:ln>
        </p:spPr>
        <p:txBody>
          <a:bodyPr wrap="square" rtlCol="0">
            <a:spAutoFit/>
          </a:bodyPr>
          <a:lstStyle/>
          <a:p>
            <a:r>
              <a:rPr lang="en-GB" sz="2400" dirty="0" smtClean="0">
                <a:latin typeface="Trebuchet MS" pitchFamily="34" charset="0"/>
              </a:rPr>
              <a:t>Learning Objectives: </a:t>
            </a:r>
          </a:p>
          <a:p>
            <a:endParaRPr lang="en-GB" sz="2400" dirty="0" smtClean="0">
              <a:latin typeface="Trebuchet MS" pitchFamily="34" charset="0"/>
            </a:endParaRPr>
          </a:p>
          <a:p>
            <a:r>
              <a:rPr lang="en-GB" sz="2400" dirty="0" smtClean="0">
                <a:latin typeface="Trebuchet MS" pitchFamily="34" charset="0"/>
              </a:rPr>
              <a:t>To consolidate my understanding of the English Civil War. </a:t>
            </a:r>
          </a:p>
          <a:p>
            <a:r>
              <a:rPr lang="en-GB" sz="2400" dirty="0" smtClean="0">
                <a:latin typeface="Trebuchet MS" pitchFamily="34" charset="0"/>
              </a:rPr>
              <a:t>To write a structured essay of the causes of the Civil War. </a:t>
            </a:r>
            <a:endParaRPr lang="en-GB" sz="2400" dirty="0">
              <a:latin typeface="Trebuchet MS" pitchFamily="34" charset="0"/>
            </a:endParaRPr>
          </a:p>
        </p:txBody>
      </p:sp>
      <p:sp>
        <p:nvSpPr>
          <p:cNvPr id="7" name="TextBox 6"/>
          <p:cNvSpPr txBox="1"/>
          <p:nvPr/>
        </p:nvSpPr>
        <p:spPr>
          <a:xfrm>
            <a:off x="151130" y="3446263"/>
            <a:ext cx="8640960" cy="2677656"/>
          </a:xfrm>
          <a:prstGeom prst="rect">
            <a:avLst/>
          </a:prstGeom>
          <a:solidFill>
            <a:schemeClr val="bg1"/>
          </a:solidFill>
        </p:spPr>
        <p:txBody>
          <a:bodyPr wrap="square" rtlCol="0">
            <a:spAutoFit/>
          </a:bodyPr>
          <a:lstStyle/>
          <a:p>
            <a:r>
              <a:rPr lang="en-GB" sz="2400" dirty="0" smtClean="0">
                <a:latin typeface="Trebuchet MS" pitchFamily="34" charset="0"/>
              </a:rPr>
              <a:t>Connect: Copt the key terms in to your glossary.</a:t>
            </a:r>
          </a:p>
          <a:p>
            <a:r>
              <a:rPr lang="en-GB" sz="2400" u="sng" dirty="0">
                <a:latin typeface="Trebuchet MS" pitchFamily="34" charset="0"/>
              </a:rPr>
              <a:t>Underlying  Causes  </a:t>
            </a:r>
            <a:r>
              <a:rPr lang="en-GB" sz="2400" dirty="0">
                <a:latin typeface="Trebuchet MS" pitchFamily="34" charset="0"/>
              </a:rPr>
              <a:t>- Problems that have always been there</a:t>
            </a:r>
          </a:p>
          <a:p>
            <a:r>
              <a:rPr lang="en-GB" sz="2400" u="sng" dirty="0">
                <a:latin typeface="Trebuchet MS" pitchFamily="34" charset="0"/>
              </a:rPr>
              <a:t>Trigger Causes </a:t>
            </a:r>
            <a:r>
              <a:rPr lang="en-GB" sz="2400" dirty="0">
                <a:latin typeface="Trebuchet MS" pitchFamily="34" charset="0"/>
              </a:rPr>
              <a:t>-     Causes that spark something off.</a:t>
            </a:r>
          </a:p>
          <a:p>
            <a:r>
              <a:rPr lang="en-GB" sz="2400" u="sng" dirty="0">
                <a:latin typeface="Trebuchet MS" pitchFamily="34" charset="0"/>
              </a:rPr>
              <a:t>Exacerbating Causes </a:t>
            </a:r>
            <a:r>
              <a:rPr lang="en-GB" sz="2400" dirty="0">
                <a:latin typeface="Trebuchet MS" pitchFamily="34" charset="0"/>
              </a:rPr>
              <a:t>-  Causes that make  things worse or speed things up.</a:t>
            </a:r>
          </a:p>
          <a:p>
            <a:r>
              <a:rPr lang="en-GB" sz="2400" dirty="0" smtClean="0">
                <a:latin typeface="Trebuchet MS" pitchFamily="34" charset="0"/>
              </a:rPr>
              <a:t>2. Write </a:t>
            </a:r>
            <a:r>
              <a:rPr lang="en-GB" sz="2400" dirty="0">
                <a:latin typeface="Trebuchet MS" pitchFamily="34" charset="0"/>
              </a:rPr>
              <a:t>down all the things that make a good essay</a:t>
            </a:r>
            <a:r>
              <a:rPr lang="en-GB" sz="2400" dirty="0" smtClean="0">
                <a:latin typeface="Trebuchet MS" pitchFamily="34" charset="0"/>
              </a:rPr>
              <a:t>.</a:t>
            </a:r>
          </a:p>
          <a:p>
            <a:r>
              <a:rPr lang="en-GB" sz="2400" dirty="0" smtClean="0">
                <a:latin typeface="Trebuchet MS" pitchFamily="34" charset="0"/>
              </a:rPr>
              <a:t>Extension: Which causes of the Civil War were underlying?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332656"/>
            <a:ext cx="8424936" cy="5940088"/>
          </a:xfrm>
          <a:prstGeom prst="rect">
            <a:avLst/>
          </a:prstGeom>
          <a:ln>
            <a:solidFill>
              <a:schemeClr val="tx1"/>
            </a:solidFill>
          </a:ln>
        </p:spPr>
        <p:txBody>
          <a:bodyPr wrap="square">
            <a:spAutoFit/>
          </a:bodyPr>
          <a:lstStyle/>
          <a:p>
            <a:r>
              <a:rPr lang="en-GB" sz="2000" u="sng" dirty="0">
                <a:latin typeface="Trebuchet MS" pitchFamily="34" charset="0"/>
              </a:rPr>
              <a:t>Essay </a:t>
            </a:r>
            <a:r>
              <a:rPr lang="en-GB" sz="2000" u="sng" dirty="0" smtClean="0">
                <a:latin typeface="Trebuchet MS" pitchFamily="34" charset="0"/>
              </a:rPr>
              <a:t> :</a:t>
            </a:r>
            <a:r>
              <a:rPr lang="en-GB" sz="2000" dirty="0" smtClean="0">
                <a:latin typeface="Trebuchet MS" pitchFamily="34" charset="0"/>
              </a:rPr>
              <a:t>What </a:t>
            </a:r>
            <a:r>
              <a:rPr lang="en-GB" sz="2000" dirty="0">
                <a:latin typeface="Trebuchet MS" pitchFamily="34" charset="0"/>
              </a:rPr>
              <a:t>were the causes of the English Civil War?</a:t>
            </a:r>
          </a:p>
          <a:p>
            <a:r>
              <a:rPr lang="en-GB" sz="2000" dirty="0">
                <a:latin typeface="Trebuchet MS" pitchFamily="34" charset="0"/>
              </a:rPr>
              <a:t/>
            </a:r>
            <a:br>
              <a:rPr lang="en-GB" sz="2000" dirty="0">
                <a:latin typeface="Trebuchet MS" pitchFamily="34" charset="0"/>
              </a:rPr>
            </a:br>
            <a:r>
              <a:rPr lang="en-GB" sz="2000" b="1" u="sng" dirty="0">
                <a:latin typeface="Trebuchet MS" pitchFamily="34" charset="0"/>
              </a:rPr>
              <a:t>Introduction </a:t>
            </a:r>
            <a:r>
              <a:rPr lang="en-GB" sz="2000" dirty="0">
                <a:latin typeface="Trebuchet MS" pitchFamily="34" charset="0"/>
              </a:rPr>
              <a:t>– define key terms. Give a few (3-4) facts about the </a:t>
            </a:r>
            <a:r>
              <a:rPr lang="en-GB" sz="2000" dirty="0" smtClean="0">
                <a:latin typeface="Trebuchet MS" pitchFamily="34" charset="0"/>
              </a:rPr>
              <a:t>Civil War and Charles I. </a:t>
            </a:r>
            <a:r>
              <a:rPr lang="en-GB" sz="2000" dirty="0">
                <a:latin typeface="Trebuchet MS" pitchFamily="34" charset="0"/>
              </a:rPr>
              <a:t>Explain what your essay will focus </a:t>
            </a:r>
            <a:r>
              <a:rPr lang="en-GB" sz="2000" dirty="0" smtClean="0">
                <a:latin typeface="Trebuchet MS" pitchFamily="34" charset="0"/>
              </a:rPr>
              <a:t>on E.G. the causes of the Civil War </a:t>
            </a:r>
            <a:r>
              <a:rPr lang="en-GB" sz="2000" dirty="0">
                <a:latin typeface="Trebuchet MS" pitchFamily="34" charset="0"/>
              </a:rPr>
              <a:t>(what are the paragraphs)</a:t>
            </a:r>
            <a:br>
              <a:rPr lang="en-GB" sz="2000" dirty="0">
                <a:latin typeface="Trebuchet MS" pitchFamily="34" charset="0"/>
              </a:rPr>
            </a:br>
            <a:r>
              <a:rPr lang="en-GB" sz="2000" dirty="0">
                <a:latin typeface="Trebuchet MS" pitchFamily="34" charset="0"/>
              </a:rPr>
              <a:t/>
            </a:r>
            <a:br>
              <a:rPr lang="en-GB" sz="2000" dirty="0">
                <a:latin typeface="Trebuchet MS" pitchFamily="34" charset="0"/>
              </a:rPr>
            </a:br>
            <a:r>
              <a:rPr lang="en-GB" sz="2000" b="1" u="sng" dirty="0">
                <a:latin typeface="Trebuchet MS" pitchFamily="34" charset="0"/>
              </a:rPr>
              <a:t>Main paragraphs </a:t>
            </a:r>
            <a:r>
              <a:rPr lang="en-GB" sz="2000" dirty="0">
                <a:latin typeface="Trebuchet MS" pitchFamily="34" charset="0"/>
              </a:rPr>
              <a:t>– Describe what the reasons are. </a:t>
            </a:r>
            <a:endParaRPr lang="en-GB" sz="2000" dirty="0" smtClean="0">
              <a:latin typeface="Trebuchet MS" pitchFamily="34" charset="0"/>
            </a:endParaRPr>
          </a:p>
          <a:p>
            <a:r>
              <a:rPr lang="en-GB" sz="2000" dirty="0" smtClean="0">
                <a:latin typeface="Trebuchet MS" pitchFamily="34" charset="0"/>
              </a:rPr>
              <a:t>MONEY </a:t>
            </a:r>
          </a:p>
          <a:p>
            <a:r>
              <a:rPr lang="en-GB" sz="2000" dirty="0" smtClean="0">
                <a:latin typeface="Trebuchet MS" pitchFamily="34" charset="0"/>
              </a:rPr>
              <a:t>POWER </a:t>
            </a:r>
          </a:p>
          <a:p>
            <a:r>
              <a:rPr lang="en-GB" sz="2000" dirty="0" smtClean="0">
                <a:latin typeface="Trebuchet MS" pitchFamily="34" charset="0"/>
              </a:rPr>
              <a:t>RELIGION</a:t>
            </a:r>
          </a:p>
          <a:p>
            <a:r>
              <a:rPr lang="en-GB" sz="2000" dirty="0" smtClean="0">
                <a:latin typeface="Trebuchet MS" pitchFamily="34" charset="0"/>
              </a:rPr>
              <a:t>Explain </a:t>
            </a:r>
            <a:r>
              <a:rPr lang="en-GB" sz="2000" dirty="0">
                <a:latin typeface="Trebuchet MS" pitchFamily="34" charset="0"/>
              </a:rPr>
              <a:t>how they led to </a:t>
            </a:r>
            <a:r>
              <a:rPr lang="en-GB" sz="2000" dirty="0" smtClean="0">
                <a:latin typeface="Trebuchet MS" pitchFamily="34" charset="0"/>
              </a:rPr>
              <a:t>Civil War.</a:t>
            </a:r>
            <a:r>
              <a:rPr lang="en-GB" sz="2000" i="1" dirty="0">
                <a:latin typeface="Trebuchet MS" pitchFamily="34" charset="0"/>
              </a:rPr>
              <a:t> E.g. This helped cause the Civil War because</a:t>
            </a:r>
            <a:r>
              <a:rPr lang="en-GB" sz="2000" i="1" dirty="0" smtClean="0">
                <a:latin typeface="Trebuchet MS" pitchFamily="34" charset="0"/>
              </a:rPr>
              <a:t>............</a:t>
            </a:r>
          </a:p>
          <a:p>
            <a:endParaRPr lang="en-GB" sz="2000" dirty="0" smtClean="0">
              <a:latin typeface="Trebuchet MS" pitchFamily="34" charset="0"/>
            </a:endParaRPr>
          </a:p>
          <a:p>
            <a:r>
              <a:rPr lang="en-GB" sz="2000" u="sng" dirty="0">
                <a:latin typeface="Trebuchet MS" pitchFamily="34" charset="0"/>
              </a:rPr>
              <a:t>Underlying  Causes  </a:t>
            </a:r>
            <a:r>
              <a:rPr lang="en-GB" sz="2000" dirty="0">
                <a:latin typeface="Trebuchet MS" pitchFamily="34" charset="0"/>
              </a:rPr>
              <a:t>- Problems that have always been there</a:t>
            </a:r>
          </a:p>
          <a:p>
            <a:r>
              <a:rPr lang="en-GB" sz="2000" u="sng" dirty="0">
                <a:latin typeface="Trebuchet MS" pitchFamily="34" charset="0"/>
              </a:rPr>
              <a:t>Trigger Causes </a:t>
            </a:r>
            <a:r>
              <a:rPr lang="en-GB" sz="2000" dirty="0">
                <a:latin typeface="Trebuchet MS" pitchFamily="34" charset="0"/>
              </a:rPr>
              <a:t>-     Causes that spark something off.</a:t>
            </a:r>
          </a:p>
          <a:p>
            <a:r>
              <a:rPr lang="en-GB" sz="2000" u="sng" dirty="0">
                <a:latin typeface="Trebuchet MS" pitchFamily="34" charset="0"/>
              </a:rPr>
              <a:t>Exacerbating Causes </a:t>
            </a:r>
            <a:r>
              <a:rPr lang="en-GB" sz="2000" dirty="0">
                <a:latin typeface="Trebuchet MS" pitchFamily="34" charset="0"/>
              </a:rPr>
              <a:t>-  Causes that make  things worse or speed things up.</a:t>
            </a:r>
          </a:p>
          <a:p>
            <a:r>
              <a:rPr lang="en-GB" sz="2000" dirty="0">
                <a:latin typeface="Trebuchet MS" pitchFamily="34" charset="0"/>
              </a:rPr>
              <a:t/>
            </a:r>
            <a:br>
              <a:rPr lang="en-GB" sz="2000" dirty="0">
                <a:latin typeface="Trebuchet MS" pitchFamily="34" charset="0"/>
              </a:rPr>
            </a:br>
            <a:r>
              <a:rPr lang="en-GB" sz="2000" b="1" u="sng" dirty="0">
                <a:latin typeface="Trebuchet MS" pitchFamily="34" charset="0"/>
              </a:rPr>
              <a:t>Conclusion</a:t>
            </a:r>
            <a:r>
              <a:rPr lang="en-GB" sz="2000" dirty="0">
                <a:latin typeface="Trebuchet MS" pitchFamily="34" charset="0"/>
              </a:rPr>
              <a:t> – overall, what is the biggest cause of the Civil War? Why?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260648"/>
            <a:ext cx="8784976" cy="6370975"/>
          </a:xfrm>
          <a:prstGeom prst="rect">
            <a:avLst/>
          </a:prstGeom>
          <a:noFill/>
          <a:ln>
            <a:solidFill>
              <a:schemeClr val="tx1"/>
            </a:solidFill>
          </a:ln>
        </p:spPr>
        <p:txBody>
          <a:bodyPr wrap="square" rtlCol="0">
            <a:spAutoFit/>
          </a:bodyPr>
          <a:lstStyle/>
          <a:p>
            <a:r>
              <a:rPr lang="en-GB" sz="2400" dirty="0" smtClean="0">
                <a:latin typeface="Trebuchet MS" pitchFamily="34" charset="0"/>
              </a:rPr>
              <a:t>Task: </a:t>
            </a:r>
          </a:p>
          <a:p>
            <a:endParaRPr lang="en-GB" sz="2400" dirty="0" smtClean="0">
              <a:latin typeface="Trebuchet MS" pitchFamily="34" charset="0"/>
            </a:endParaRPr>
          </a:p>
          <a:p>
            <a:pPr>
              <a:buFont typeface="Arial" pitchFamily="34" charset="0"/>
              <a:buChar char="•"/>
            </a:pPr>
            <a:r>
              <a:rPr lang="en-GB" sz="2400" dirty="0" smtClean="0">
                <a:latin typeface="Trebuchet MS" pitchFamily="34" charset="0"/>
              </a:rPr>
              <a:t>You are now going to begin to write an essay on the causes of the Civil War. </a:t>
            </a:r>
          </a:p>
          <a:p>
            <a:pPr>
              <a:buFont typeface="Arial" pitchFamily="34" charset="0"/>
              <a:buChar char="•"/>
            </a:pPr>
            <a:endParaRPr lang="en-GB" sz="2400" dirty="0" smtClean="0">
              <a:latin typeface="Trebuchet MS" pitchFamily="34" charset="0"/>
            </a:endParaRPr>
          </a:p>
          <a:p>
            <a:pPr>
              <a:buFont typeface="Arial" pitchFamily="34" charset="0"/>
              <a:buChar char="•"/>
            </a:pPr>
            <a:r>
              <a:rPr lang="en-GB" sz="2400" dirty="0" smtClean="0">
                <a:latin typeface="Trebuchet MS" pitchFamily="34" charset="0"/>
              </a:rPr>
              <a:t>You have 5 minutes to plan this essay and then you will have the rest of the lesson to  write up your answer. </a:t>
            </a:r>
          </a:p>
          <a:p>
            <a:pPr>
              <a:buFont typeface="Arial" pitchFamily="34" charset="0"/>
              <a:buChar char="•"/>
            </a:pPr>
            <a:endParaRPr lang="en-GB" sz="2400" dirty="0" smtClean="0">
              <a:latin typeface="Trebuchet MS" pitchFamily="34" charset="0"/>
            </a:endParaRPr>
          </a:p>
          <a:p>
            <a:pPr>
              <a:buFont typeface="Arial" pitchFamily="34" charset="0"/>
              <a:buChar char="•"/>
            </a:pPr>
            <a:r>
              <a:rPr lang="en-GB" sz="2400" dirty="0" smtClean="0">
                <a:latin typeface="Trebuchet MS" pitchFamily="34" charset="0"/>
              </a:rPr>
              <a:t>You may use your books and you need to make sure you are doing everything you need to in order to reach your National Curriculum level. </a:t>
            </a:r>
          </a:p>
          <a:p>
            <a:pPr>
              <a:buFont typeface="Arial" pitchFamily="34" charset="0"/>
              <a:buChar char="•"/>
            </a:pPr>
            <a:endParaRPr lang="en-GB" sz="2400" dirty="0" smtClean="0">
              <a:latin typeface="Trebuchet MS" pitchFamily="34" charset="0"/>
            </a:endParaRPr>
          </a:p>
          <a:p>
            <a:pPr>
              <a:buFont typeface="Arial" pitchFamily="34" charset="0"/>
              <a:buChar char="•"/>
            </a:pPr>
            <a:r>
              <a:rPr lang="en-GB" sz="2400" dirty="0" smtClean="0">
                <a:latin typeface="Trebuchet MS" pitchFamily="34" charset="0"/>
              </a:rPr>
              <a:t>Remember, an essay is ‘continuous prose’ this continuous writing without headings and bullet points. </a:t>
            </a:r>
          </a:p>
          <a:p>
            <a:pPr>
              <a:buFont typeface="Arial" pitchFamily="34" charset="0"/>
              <a:buChar char="•"/>
            </a:pPr>
            <a:endParaRPr lang="en-GB" sz="2400" dirty="0" smtClean="0">
              <a:latin typeface="Trebuchet MS" pitchFamily="34" charset="0"/>
            </a:endParaRPr>
          </a:p>
          <a:p>
            <a:pPr>
              <a:buFont typeface="Arial" pitchFamily="34" charset="0"/>
              <a:buChar char="•"/>
            </a:pPr>
            <a:r>
              <a:rPr lang="en-GB" sz="2400" dirty="0" smtClean="0">
                <a:latin typeface="Trebuchet MS" pitchFamily="34" charset="0"/>
              </a:rPr>
              <a:t>This is in assessment conditions to help you practice your writing skills. </a:t>
            </a:r>
            <a:endParaRPr lang="en-GB" sz="2400" dirty="0">
              <a:latin typeface="Trebuchet MS"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817251"/>
          </a:xfrm>
          <a:prstGeom prst="rect">
            <a:avLst/>
          </a:prstGeom>
          <a:noFill/>
        </p:spPr>
        <p:txBody>
          <a:bodyPr wrap="square" rtlCol="0">
            <a:spAutoFit/>
          </a:bodyPr>
          <a:lstStyle/>
          <a:p>
            <a:pPr algn="ctr"/>
            <a:r>
              <a:rPr lang="en-GB" sz="2300" dirty="0" smtClean="0">
                <a:latin typeface="Trebuchet MS" pitchFamily="34" charset="0"/>
              </a:rPr>
              <a:t>National Curriculum Levels</a:t>
            </a:r>
          </a:p>
          <a:p>
            <a:r>
              <a:rPr lang="en-GB" sz="2300" dirty="0" smtClean="0">
                <a:latin typeface="Trebuchet MS" pitchFamily="34" charset="0"/>
              </a:rPr>
              <a:t>Level 4 - You </a:t>
            </a:r>
            <a:r>
              <a:rPr lang="en-GB" sz="2300" b="1" u="sng" dirty="0" smtClean="0">
                <a:latin typeface="Trebuchet MS" pitchFamily="34" charset="0"/>
              </a:rPr>
              <a:t>describe</a:t>
            </a:r>
            <a:r>
              <a:rPr lang="en-GB" sz="2300" dirty="0" smtClean="0">
                <a:latin typeface="Trebuchet MS" pitchFamily="34" charset="0"/>
              </a:rPr>
              <a:t> some simple points about the Civil War. </a:t>
            </a:r>
          </a:p>
          <a:p>
            <a:endParaRPr lang="en-GB" sz="2300" dirty="0" smtClean="0">
              <a:latin typeface="Trebuchet MS" pitchFamily="34" charset="0"/>
            </a:endParaRPr>
          </a:p>
          <a:p>
            <a:r>
              <a:rPr lang="en-GB" sz="2300" dirty="0" smtClean="0">
                <a:latin typeface="Trebuchet MS" pitchFamily="34" charset="0"/>
              </a:rPr>
              <a:t>Level 5 b/c -  You </a:t>
            </a:r>
            <a:r>
              <a:rPr lang="en-GB" sz="2300" b="1" u="sng" dirty="0" smtClean="0">
                <a:latin typeface="Trebuchet MS" pitchFamily="34" charset="0"/>
              </a:rPr>
              <a:t>explain</a:t>
            </a:r>
            <a:r>
              <a:rPr lang="en-GB" sz="2300" dirty="0" smtClean="0">
                <a:latin typeface="Trebuchet MS" pitchFamily="34" charset="0"/>
              </a:rPr>
              <a:t> how the causes of the Civil War led to the Civil War. You use key terms  Parliament, The Nineteen Propositions. </a:t>
            </a:r>
          </a:p>
          <a:p>
            <a:endParaRPr lang="en-GB" sz="2300" dirty="0" smtClean="0">
              <a:latin typeface="Trebuchet MS" pitchFamily="34" charset="0"/>
            </a:endParaRPr>
          </a:p>
          <a:p>
            <a:r>
              <a:rPr lang="en-GB" sz="2300" dirty="0" smtClean="0">
                <a:latin typeface="Trebuchet MS" pitchFamily="34" charset="0"/>
              </a:rPr>
              <a:t>Level 5a – You show AND explain which cause of the Civil War was the most important.  </a:t>
            </a:r>
          </a:p>
          <a:p>
            <a:r>
              <a:rPr lang="en-GB" sz="2300" i="1" dirty="0" smtClean="0">
                <a:latin typeface="Trebuchet MS" pitchFamily="34" charset="0"/>
              </a:rPr>
              <a:t>E.g. This helped cause the Civil War because............</a:t>
            </a:r>
          </a:p>
          <a:p>
            <a:endParaRPr lang="en-GB" sz="2300" dirty="0" smtClean="0">
              <a:latin typeface="Trebuchet MS" pitchFamily="34" charset="0"/>
            </a:endParaRPr>
          </a:p>
          <a:p>
            <a:r>
              <a:rPr lang="en-GB" sz="2300" i="1" dirty="0" smtClean="0">
                <a:latin typeface="Trebuchet MS" pitchFamily="34" charset="0"/>
              </a:rPr>
              <a:t>Level 6 – You have explained all your points well and you begin to show links between reasons. </a:t>
            </a:r>
          </a:p>
          <a:p>
            <a:r>
              <a:rPr lang="en-GB" sz="2300" i="1" dirty="0" smtClean="0">
                <a:latin typeface="Trebuchet MS" pitchFamily="34" charset="0"/>
              </a:rPr>
              <a:t>E.g. 	This links to........because .......</a:t>
            </a:r>
          </a:p>
          <a:p>
            <a:endParaRPr lang="en-GB" sz="2300" i="1" dirty="0" smtClean="0">
              <a:latin typeface="Trebuchet MS" pitchFamily="34" charset="0"/>
            </a:endParaRPr>
          </a:p>
          <a:p>
            <a:r>
              <a:rPr lang="en-GB" sz="2300" dirty="0" smtClean="0">
                <a:latin typeface="Trebuchet MS" pitchFamily="34" charset="0"/>
              </a:rPr>
              <a:t>Level 6a/b – You begin to weigh up the importance of different causes. </a:t>
            </a:r>
          </a:p>
          <a:p>
            <a:r>
              <a:rPr lang="en-GB" sz="2300" dirty="0" smtClean="0">
                <a:latin typeface="Trebuchet MS" pitchFamily="34" charset="0"/>
              </a:rPr>
              <a:t>E.g. This was fundamental because..... This was an underlying issue because...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9592" y="1340768"/>
            <a:ext cx="6696744" cy="646331"/>
          </a:xfrm>
          <a:prstGeom prst="rect">
            <a:avLst/>
          </a:prstGeom>
          <a:noFill/>
        </p:spPr>
        <p:txBody>
          <a:bodyPr wrap="square" rtlCol="0">
            <a:spAutoFit/>
          </a:bodyPr>
          <a:lstStyle/>
          <a:p>
            <a:r>
              <a:rPr lang="en-GB" dirty="0" smtClean="0"/>
              <a:t>When you have finished doing your essay you must read pages 76-77 and complete the </a:t>
            </a:r>
            <a:r>
              <a:rPr lang="en-GB" smtClean="0"/>
              <a:t>activities on page 77. </a:t>
            </a:r>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17693"/>
            <a:ext cx="4392488" cy="6740307"/>
          </a:xfrm>
          <a:prstGeom prst="rect">
            <a:avLst/>
          </a:prstGeom>
          <a:noFill/>
          <a:ln>
            <a:solidFill>
              <a:schemeClr val="tx1"/>
            </a:solidFill>
          </a:ln>
        </p:spPr>
        <p:txBody>
          <a:bodyPr wrap="square" rtlCol="0">
            <a:spAutoFit/>
          </a:bodyPr>
          <a:lstStyle/>
          <a:p>
            <a:pPr algn="ctr"/>
            <a:r>
              <a:rPr lang="en-GB" sz="1200" u="sng" dirty="0" smtClean="0">
                <a:latin typeface="Trebuchet MS" pitchFamily="34" charset="0"/>
              </a:rPr>
              <a:t>Levels</a:t>
            </a:r>
          </a:p>
          <a:p>
            <a:pPr algn="ctr"/>
            <a:endParaRPr lang="en-GB" sz="1200" u="sng" dirty="0" smtClean="0">
              <a:latin typeface="Trebuchet MS" pitchFamily="34" charset="0"/>
            </a:endParaRPr>
          </a:p>
          <a:p>
            <a:r>
              <a:rPr lang="en-GB" sz="1200" dirty="0" smtClean="0">
                <a:latin typeface="Trebuchet MS" pitchFamily="34" charset="0"/>
              </a:rPr>
              <a:t>Level 4 - You </a:t>
            </a:r>
            <a:r>
              <a:rPr lang="en-GB" sz="1200" b="1" u="sng" dirty="0" smtClean="0">
                <a:latin typeface="Trebuchet MS" pitchFamily="34" charset="0"/>
              </a:rPr>
              <a:t>describe</a:t>
            </a:r>
            <a:r>
              <a:rPr lang="en-GB" sz="1200" dirty="0" smtClean="0">
                <a:latin typeface="Trebuchet MS" pitchFamily="34" charset="0"/>
              </a:rPr>
              <a:t> some simple points about the Civil War. </a:t>
            </a:r>
          </a:p>
          <a:p>
            <a:endParaRPr lang="en-GB" sz="1200" dirty="0" smtClean="0">
              <a:latin typeface="Trebuchet MS" pitchFamily="34" charset="0"/>
            </a:endParaRPr>
          </a:p>
          <a:p>
            <a:r>
              <a:rPr lang="en-GB" sz="1200" i="1" dirty="0" smtClean="0">
                <a:latin typeface="Trebuchet MS" pitchFamily="34" charset="0"/>
              </a:rPr>
              <a:t>E.g. In the 1630s Charles did lots of things to upset Parliament. He tried to make the Church more Catholic. He also tried to demand more money. </a:t>
            </a:r>
          </a:p>
          <a:p>
            <a:endParaRPr lang="en-GB" sz="1200" dirty="0" smtClean="0">
              <a:latin typeface="Trebuchet MS" pitchFamily="34" charset="0"/>
            </a:endParaRPr>
          </a:p>
          <a:p>
            <a:r>
              <a:rPr lang="en-GB" sz="1200" dirty="0" smtClean="0">
                <a:latin typeface="Trebuchet MS" pitchFamily="34" charset="0"/>
              </a:rPr>
              <a:t>Level 5 b/c -  You </a:t>
            </a:r>
            <a:r>
              <a:rPr lang="en-GB" sz="1200" b="1" u="sng" dirty="0" smtClean="0">
                <a:latin typeface="Trebuchet MS" pitchFamily="34" charset="0"/>
              </a:rPr>
              <a:t>explain</a:t>
            </a:r>
            <a:r>
              <a:rPr lang="en-GB" sz="1200" dirty="0" smtClean="0">
                <a:latin typeface="Trebuchet MS" pitchFamily="34" charset="0"/>
              </a:rPr>
              <a:t> how the causes of the Civil War led to the Civil War. You use key terms such as : Parliament, The Nineteen Propositions. </a:t>
            </a:r>
          </a:p>
          <a:p>
            <a:endParaRPr lang="en-GB" sz="1200" dirty="0" smtClean="0">
              <a:latin typeface="Trebuchet MS" pitchFamily="34" charset="0"/>
            </a:endParaRPr>
          </a:p>
          <a:p>
            <a:r>
              <a:rPr lang="en-GB" sz="1200" dirty="0" smtClean="0">
                <a:latin typeface="Trebuchet MS" pitchFamily="34" charset="0"/>
              </a:rPr>
              <a:t>Level 5a – You show AND explain which cause of the Civil War was the most important.  </a:t>
            </a:r>
          </a:p>
          <a:p>
            <a:r>
              <a:rPr lang="en-GB" sz="1200" i="1" dirty="0" smtClean="0">
                <a:latin typeface="Trebuchet MS" pitchFamily="34" charset="0"/>
              </a:rPr>
              <a:t>E.g. This helped cause the Civil War because............</a:t>
            </a:r>
          </a:p>
          <a:p>
            <a:endParaRPr lang="en-GB" sz="1200" dirty="0" smtClean="0">
              <a:latin typeface="Trebuchet MS" pitchFamily="34" charset="0"/>
            </a:endParaRPr>
          </a:p>
          <a:p>
            <a:r>
              <a:rPr lang="en-GB" sz="1200" dirty="0" smtClean="0">
                <a:latin typeface="Trebuchet MS" pitchFamily="34" charset="0"/>
              </a:rPr>
              <a:t>Level 6 – You have explained all your points well and you begin to show links between reasons. </a:t>
            </a:r>
          </a:p>
          <a:p>
            <a:r>
              <a:rPr lang="en-GB" sz="1200" i="1" dirty="0" smtClean="0">
                <a:latin typeface="Trebuchet MS" pitchFamily="34" charset="0"/>
              </a:rPr>
              <a:t>E.g. This links to........because .......</a:t>
            </a:r>
          </a:p>
          <a:p>
            <a:endParaRPr lang="en-GB" sz="1200" dirty="0" smtClean="0">
              <a:latin typeface="Trebuchet MS" pitchFamily="34" charset="0"/>
            </a:endParaRPr>
          </a:p>
          <a:p>
            <a:r>
              <a:rPr lang="en-GB" sz="1200" dirty="0" smtClean="0">
                <a:latin typeface="Trebuchet MS" pitchFamily="34" charset="0"/>
              </a:rPr>
              <a:t>Level 6a/b – You begin to weigh up the importance of different causes. </a:t>
            </a:r>
          </a:p>
          <a:p>
            <a:r>
              <a:rPr lang="en-GB" sz="1200" i="1" dirty="0" smtClean="0">
                <a:latin typeface="Trebuchet MS" pitchFamily="34" charset="0"/>
              </a:rPr>
              <a:t>E.g. This was fundamental because.....</a:t>
            </a:r>
          </a:p>
          <a:p>
            <a:r>
              <a:rPr lang="en-GB" sz="1200" i="1" dirty="0" smtClean="0">
                <a:latin typeface="Trebuchet MS" pitchFamily="34" charset="0"/>
              </a:rPr>
              <a:t>E.g. This was imperative because.... </a:t>
            </a:r>
          </a:p>
          <a:p>
            <a:r>
              <a:rPr lang="en-GB" sz="1200" i="1" dirty="0" smtClean="0">
                <a:latin typeface="Trebuchet MS" pitchFamily="34" charset="0"/>
              </a:rPr>
              <a:t>E.g. This exacerbated the problem because……….</a:t>
            </a:r>
          </a:p>
          <a:p>
            <a:endParaRPr lang="en-GB" sz="1200" dirty="0">
              <a:latin typeface="Trebuchet MS" pitchFamily="34" charset="0"/>
            </a:endParaRPr>
          </a:p>
          <a:p>
            <a:r>
              <a:rPr lang="en-GB" sz="1200" dirty="0">
                <a:latin typeface="Trebuchet MS" pitchFamily="34" charset="0"/>
              </a:rPr>
              <a:t>To get into level 6b and above you need to </a:t>
            </a:r>
            <a:r>
              <a:rPr lang="en-GB" sz="1200" u="sng" dirty="0">
                <a:latin typeface="Trebuchet MS" pitchFamily="34" charset="0"/>
              </a:rPr>
              <a:t>weigh up the importance of  different factors</a:t>
            </a:r>
            <a:r>
              <a:rPr lang="en-GB" sz="1200" dirty="0">
                <a:latin typeface="Trebuchet MS" pitchFamily="34" charset="0"/>
              </a:rPr>
              <a:t>. This means that you show that you can recognise that there are different types of causes too. </a:t>
            </a:r>
            <a:endParaRPr lang="en-GB" sz="1200" dirty="0" smtClean="0">
              <a:latin typeface="Trebuchet MS" pitchFamily="34" charset="0"/>
            </a:endParaRPr>
          </a:p>
          <a:p>
            <a:r>
              <a:rPr lang="en-GB" sz="1100" i="1" dirty="0" smtClean="0">
                <a:latin typeface="Trebuchet MS" pitchFamily="34" charset="0"/>
              </a:rPr>
              <a:t> Underlying  </a:t>
            </a:r>
            <a:r>
              <a:rPr lang="en-GB" sz="1100" i="1" dirty="0">
                <a:latin typeface="Trebuchet MS" pitchFamily="34" charset="0"/>
              </a:rPr>
              <a:t>Causes  - Problems that have always been there</a:t>
            </a:r>
          </a:p>
          <a:p>
            <a:r>
              <a:rPr lang="en-GB" sz="1100" i="1" dirty="0">
                <a:latin typeface="Trebuchet MS" pitchFamily="34" charset="0"/>
              </a:rPr>
              <a:t>Trigger Causes -     Causes that spark something off.</a:t>
            </a:r>
          </a:p>
          <a:p>
            <a:r>
              <a:rPr lang="en-GB" sz="1100" i="1" dirty="0">
                <a:latin typeface="Trebuchet MS" pitchFamily="34" charset="0"/>
              </a:rPr>
              <a:t>Exacerbating Causes -  Causes that make  things worse or speed things up</a:t>
            </a:r>
            <a:r>
              <a:rPr lang="en-GB" sz="1100" i="1" dirty="0" smtClean="0">
                <a:latin typeface="Trebuchet MS" pitchFamily="34" charset="0"/>
              </a:rPr>
              <a:t>.</a:t>
            </a:r>
            <a:endParaRPr lang="en-GB" sz="1100" dirty="0" smtClean="0">
              <a:latin typeface="Trebuchet MS" pitchFamily="34" charset="0"/>
            </a:endParaRPr>
          </a:p>
        </p:txBody>
      </p:sp>
      <p:sp>
        <p:nvSpPr>
          <p:cNvPr id="5" name="TextBox 4"/>
          <p:cNvSpPr txBox="1"/>
          <p:nvPr/>
        </p:nvSpPr>
        <p:spPr>
          <a:xfrm>
            <a:off x="4716016" y="117692"/>
            <a:ext cx="4320480" cy="6740307"/>
          </a:xfrm>
          <a:prstGeom prst="rect">
            <a:avLst/>
          </a:prstGeom>
          <a:noFill/>
          <a:ln>
            <a:solidFill>
              <a:schemeClr val="tx1"/>
            </a:solidFill>
          </a:ln>
        </p:spPr>
        <p:txBody>
          <a:bodyPr wrap="square" rtlCol="0">
            <a:spAutoFit/>
          </a:bodyPr>
          <a:lstStyle/>
          <a:p>
            <a:pPr algn="ctr"/>
            <a:r>
              <a:rPr lang="en-GB" sz="1200" u="sng" dirty="0" smtClean="0">
                <a:latin typeface="Trebuchet MS" pitchFamily="34" charset="0"/>
              </a:rPr>
              <a:t>Levels</a:t>
            </a:r>
          </a:p>
          <a:p>
            <a:pPr algn="ctr"/>
            <a:endParaRPr lang="en-GB" sz="1200" u="sng" dirty="0" smtClean="0">
              <a:latin typeface="Trebuchet MS" pitchFamily="34" charset="0"/>
            </a:endParaRPr>
          </a:p>
          <a:p>
            <a:r>
              <a:rPr lang="en-GB" sz="1200" dirty="0" smtClean="0">
                <a:latin typeface="Trebuchet MS" pitchFamily="34" charset="0"/>
              </a:rPr>
              <a:t>Level 4 - You </a:t>
            </a:r>
            <a:r>
              <a:rPr lang="en-GB" sz="1200" b="1" u="sng" dirty="0" smtClean="0">
                <a:latin typeface="Trebuchet MS" pitchFamily="34" charset="0"/>
              </a:rPr>
              <a:t>describe</a:t>
            </a:r>
            <a:r>
              <a:rPr lang="en-GB" sz="1200" dirty="0" smtClean="0">
                <a:latin typeface="Trebuchet MS" pitchFamily="34" charset="0"/>
              </a:rPr>
              <a:t> some simple points about the Civil War. </a:t>
            </a:r>
          </a:p>
          <a:p>
            <a:endParaRPr lang="en-GB" sz="1200" dirty="0" smtClean="0">
              <a:latin typeface="Trebuchet MS" pitchFamily="34" charset="0"/>
            </a:endParaRPr>
          </a:p>
          <a:p>
            <a:r>
              <a:rPr lang="en-GB" sz="1200" i="1" dirty="0" smtClean="0">
                <a:latin typeface="Trebuchet MS" pitchFamily="34" charset="0"/>
              </a:rPr>
              <a:t>E.g. In the 1630s Charles did lots of things to upset Parliament. He tried to make the Church more Catholic. He also tried to demand more money. </a:t>
            </a:r>
          </a:p>
          <a:p>
            <a:endParaRPr lang="en-GB" sz="1200" dirty="0" smtClean="0">
              <a:latin typeface="Trebuchet MS" pitchFamily="34" charset="0"/>
            </a:endParaRPr>
          </a:p>
          <a:p>
            <a:r>
              <a:rPr lang="en-GB" sz="1200" dirty="0" smtClean="0">
                <a:latin typeface="Trebuchet MS" pitchFamily="34" charset="0"/>
              </a:rPr>
              <a:t>Level 5 b/c -  You </a:t>
            </a:r>
            <a:r>
              <a:rPr lang="en-GB" sz="1200" b="1" u="sng" dirty="0" smtClean="0">
                <a:latin typeface="Trebuchet MS" pitchFamily="34" charset="0"/>
              </a:rPr>
              <a:t>explain</a:t>
            </a:r>
            <a:r>
              <a:rPr lang="en-GB" sz="1200" dirty="0" smtClean="0">
                <a:latin typeface="Trebuchet MS" pitchFamily="34" charset="0"/>
              </a:rPr>
              <a:t> how the causes of the Civil War led to the Civil War. You use key terms such as : Parliament, The Nineteen Propositions. </a:t>
            </a:r>
          </a:p>
          <a:p>
            <a:endParaRPr lang="en-GB" sz="1200" dirty="0" smtClean="0">
              <a:latin typeface="Trebuchet MS" pitchFamily="34" charset="0"/>
            </a:endParaRPr>
          </a:p>
          <a:p>
            <a:r>
              <a:rPr lang="en-GB" sz="1200" dirty="0" smtClean="0">
                <a:latin typeface="Trebuchet MS" pitchFamily="34" charset="0"/>
              </a:rPr>
              <a:t>Level 5a – You show AND explain which cause of the Civil War was the most important.  </a:t>
            </a:r>
          </a:p>
          <a:p>
            <a:r>
              <a:rPr lang="en-GB" sz="1200" i="1" dirty="0" smtClean="0">
                <a:latin typeface="Trebuchet MS" pitchFamily="34" charset="0"/>
              </a:rPr>
              <a:t>E.g. This helped cause the Civil War because............</a:t>
            </a:r>
          </a:p>
          <a:p>
            <a:endParaRPr lang="en-GB" sz="1200" dirty="0" smtClean="0">
              <a:latin typeface="Trebuchet MS" pitchFamily="34" charset="0"/>
            </a:endParaRPr>
          </a:p>
          <a:p>
            <a:r>
              <a:rPr lang="en-GB" sz="1200" dirty="0" smtClean="0">
                <a:latin typeface="Trebuchet MS" pitchFamily="34" charset="0"/>
              </a:rPr>
              <a:t>Level 6 – You have explained all your points well and you begin to show links between reasons. </a:t>
            </a:r>
          </a:p>
          <a:p>
            <a:r>
              <a:rPr lang="en-GB" sz="1200" i="1" dirty="0" smtClean="0">
                <a:latin typeface="Trebuchet MS" pitchFamily="34" charset="0"/>
              </a:rPr>
              <a:t>E.g. This links to........because .......</a:t>
            </a:r>
          </a:p>
          <a:p>
            <a:endParaRPr lang="en-GB" sz="1200" dirty="0" smtClean="0">
              <a:latin typeface="Trebuchet MS" pitchFamily="34" charset="0"/>
            </a:endParaRPr>
          </a:p>
          <a:p>
            <a:r>
              <a:rPr lang="en-GB" sz="1200" dirty="0" smtClean="0">
                <a:latin typeface="Trebuchet MS" pitchFamily="34" charset="0"/>
              </a:rPr>
              <a:t>Level 6a/b – You begin to weigh up the importance of different causes. </a:t>
            </a:r>
          </a:p>
          <a:p>
            <a:r>
              <a:rPr lang="en-GB" sz="1200" i="1" dirty="0" smtClean="0">
                <a:latin typeface="Trebuchet MS" pitchFamily="34" charset="0"/>
              </a:rPr>
              <a:t>E.g. This was fundamental because.....</a:t>
            </a:r>
          </a:p>
          <a:p>
            <a:r>
              <a:rPr lang="en-GB" sz="1200" i="1" dirty="0" smtClean="0">
                <a:latin typeface="Trebuchet MS" pitchFamily="34" charset="0"/>
              </a:rPr>
              <a:t>E.g. This was imperative because.... </a:t>
            </a:r>
          </a:p>
          <a:p>
            <a:r>
              <a:rPr lang="en-GB" sz="1200" i="1" dirty="0" smtClean="0">
                <a:latin typeface="Trebuchet MS" pitchFamily="34" charset="0"/>
              </a:rPr>
              <a:t>E.g. This exacerbated the problem because……….</a:t>
            </a:r>
          </a:p>
          <a:p>
            <a:endParaRPr lang="en-GB" sz="1200" dirty="0">
              <a:latin typeface="Trebuchet MS" pitchFamily="34" charset="0"/>
            </a:endParaRPr>
          </a:p>
          <a:p>
            <a:r>
              <a:rPr lang="en-GB" sz="1200" dirty="0">
                <a:latin typeface="Trebuchet MS" pitchFamily="34" charset="0"/>
              </a:rPr>
              <a:t>To get into level 6b and above you need to </a:t>
            </a:r>
            <a:r>
              <a:rPr lang="en-GB" sz="1200" u="sng" dirty="0">
                <a:latin typeface="Trebuchet MS" pitchFamily="34" charset="0"/>
              </a:rPr>
              <a:t>weigh up the importance of  different factors</a:t>
            </a:r>
            <a:r>
              <a:rPr lang="en-GB" sz="1200" dirty="0">
                <a:latin typeface="Trebuchet MS" pitchFamily="34" charset="0"/>
              </a:rPr>
              <a:t>. This means that you show that you can recognise that there are different types of causes too. </a:t>
            </a:r>
            <a:endParaRPr lang="en-GB" sz="1200" dirty="0" smtClean="0">
              <a:latin typeface="Trebuchet MS" pitchFamily="34" charset="0"/>
            </a:endParaRPr>
          </a:p>
          <a:p>
            <a:r>
              <a:rPr lang="en-GB" sz="1100" i="1" dirty="0" smtClean="0">
                <a:latin typeface="Trebuchet MS" pitchFamily="34" charset="0"/>
              </a:rPr>
              <a:t> Underlying  </a:t>
            </a:r>
            <a:r>
              <a:rPr lang="en-GB" sz="1100" i="1" dirty="0">
                <a:latin typeface="Trebuchet MS" pitchFamily="34" charset="0"/>
              </a:rPr>
              <a:t>Causes  - Problems that have always been there</a:t>
            </a:r>
          </a:p>
          <a:p>
            <a:r>
              <a:rPr lang="en-GB" sz="1100" i="1" dirty="0">
                <a:latin typeface="Trebuchet MS" pitchFamily="34" charset="0"/>
              </a:rPr>
              <a:t>Trigger Causes -     Causes that spark something off.</a:t>
            </a:r>
          </a:p>
          <a:p>
            <a:r>
              <a:rPr lang="en-GB" sz="1100" i="1" dirty="0">
                <a:latin typeface="Trebuchet MS" pitchFamily="34" charset="0"/>
              </a:rPr>
              <a:t>Exacerbating Causes -  Causes that make  things worse or speed things up</a:t>
            </a:r>
            <a:r>
              <a:rPr lang="en-GB" sz="1100" i="1" dirty="0" smtClean="0">
                <a:latin typeface="Trebuchet MS" pitchFamily="34" charset="0"/>
              </a:rPr>
              <a:t>.</a:t>
            </a:r>
            <a:endParaRPr lang="en-GB" sz="1100" dirty="0" smtClean="0">
              <a:latin typeface="Trebuchet MS"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59221633"/>
              </p:ext>
            </p:extLst>
          </p:nvPr>
        </p:nvGraphicFramePr>
        <p:xfrm>
          <a:off x="323528" y="260648"/>
          <a:ext cx="8640960" cy="6408713"/>
        </p:xfrm>
        <a:graphic>
          <a:graphicData uri="http://schemas.openxmlformats.org/drawingml/2006/table">
            <a:tbl>
              <a:tblPr firstRow="1" firstCol="1" bandRow="1">
                <a:tableStyleId>{5C22544A-7EE6-4342-B048-85BDC9FD1C3A}</a:tableStyleId>
              </a:tblPr>
              <a:tblGrid>
                <a:gridCol w="2879950"/>
                <a:gridCol w="2880505"/>
                <a:gridCol w="2880505"/>
              </a:tblGrid>
              <a:tr h="2099002">
                <a:tc>
                  <a:txBody>
                    <a:bodyPr/>
                    <a:lstStyle/>
                    <a:p>
                      <a:pPr>
                        <a:lnSpc>
                          <a:spcPct val="115000"/>
                        </a:lnSpc>
                        <a:spcAft>
                          <a:spcPts val="0"/>
                        </a:spcAft>
                      </a:pPr>
                      <a:r>
                        <a:rPr lang="en-GB" sz="1400" dirty="0">
                          <a:effectLst/>
                          <a:latin typeface="Trebuchet MS" panose="020B0603020202020204" pitchFamily="34" charset="0"/>
                        </a:rPr>
                        <a:t>Charles began his reign in 1625. Shortly after he marries Henrietta Maria – a Catholic daughter of the King of France.</a:t>
                      </a:r>
                      <a:endParaRPr lang="en-GB" sz="1400" dirty="0">
                        <a:effectLst/>
                        <a:latin typeface="Trebuchet MS" panose="020B0603020202020204" pitchFamily="34" charset="0"/>
                        <a:ea typeface="Calibri"/>
                        <a:cs typeface="Times New Roman"/>
                      </a:endParaRPr>
                    </a:p>
                  </a:txBody>
                  <a:tcPr marL="52594" marR="52594" marT="0" marB="0"/>
                </a:tc>
                <a:tc>
                  <a:txBody>
                    <a:bodyPr/>
                    <a:lstStyle/>
                    <a:p>
                      <a:pPr>
                        <a:lnSpc>
                          <a:spcPct val="115000"/>
                        </a:lnSpc>
                        <a:spcAft>
                          <a:spcPts val="0"/>
                        </a:spcAft>
                      </a:pPr>
                      <a:r>
                        <a:rPr lang="en-GB" sz="1400">
                          <a:effectLst/>
                          <a:latin typeface="Trebuchet MS" panose="020B0603020202020204" pitchFamily="34" charset="0"/>
                        </a:rPr>
                        <a:t>Charles asks for ‘Ship Money’ in 1633. This tax was only used in times of war to fund the Navy, but Charles wants to collect it as he needs more money! People in Engla nd are not happy. </a:t>
                      </a:r>
                      <a:endParaRPr lang="en-GB" sz="1400">
                        <a:effectLst/>
                        <a:latin typeface="Trebuchet MS" panose="020B0603020202020204" pitchFamily="34" charset="0"/>
                        <a:ea typeface="Calibri"/>
                        <a:cs typeface="Times New Roman"/>
                      </a:endParaRPr>
                    </a:p>
                  </a:txBody>
                  <a:tcPr marL="52594" marR="52594" marT="0" marB="0"/>
                </a:tc>
                <a:tc>
                  <a:txBody>
                    <a:bodyPr/>
                    <a:lstStyle/>
                    <a:p>
                      <a:pPr>
                        <a:lnSpc>
                          <a:spcPct val="115000"/>
                        </a:lnSpc>
                        <a:spcAft>
                          <a:spcPts val="0"/>
                        </a:spcAft>
                      </a:pPr>
                      <a:r>
                        <a:rPr lang="en-GB" sz="1400">
                          <a:effectLst/>
                          <a:latin typeface="Trebuchet MS" panose="020B0603020202020204" pitchFamily="34" charset="0"/>
                        </a:rPr>
                        <a:t>Throughout the 1630s Charles tries to make the Church of England more Catholic. This is a bad idea following the religious turmoil under the Tudor monarchs! He particularly upsets Puritans.</a:t>
                      </a:r>
                      <a:endParaRPr lang="en-GB" sz="1400">
                        <a:effectLst/>
                        <a:latin typeface="Trebuchet MS" panose="020B0603020202020204" pitchFamily="34" charset="0"/>
                        <a:ea typeface="Calibri"/>
                        <a:cs typeface="Times New Roman"/>
                      </a:endParaRPr>
                    </a:p>
                  </a:txBody>
                  <a:tcPr marL="52594" marR="52594" marT="0" marB="0"/>
                </a:tc>
              </a:tr>
              <a:tr h="2210709">
                <a:tc>
                  <a:txBody>
                    <a:bodyPr/>
                    <a:lstStyle/>
                    <a:p>
                      <a:pPr>
                        <a:lnSpc>
                          <a:spcPct val="115000"/>
                        </a:lnSpc>
                        <a:spcAft>
                          <a:spcPts val="0"/>
                        </a:spcAft>
                      </a:pPr>
                      <a:r>
                        <a:rPr lang="en-GB" sz="1400" dirty="0">
                          <a:effectLst/>
                          <a:latin typeface="Trebuchet MS" panose="020B0603020202020204" pitchFamily="34" charset="0"/>
                        </a:rPr>
                        <a:t>Some people in the 1630s think Charles is trying to bring back the Catholic Church. Many are horrified at this idea. They think it is more likely because of his Catholic wife.</a:t>
                      </a:r>
                      <a:endParaRPr lang="en-GB" sz="1400" dirty="0">
                        <a:effectLst/>
                        <a:latin typeface="Trebuchet MS" panose="020B0603020202020204" pitchFamily="34" charset="0"/>
                        <a:ea typeface="Calibri"/>
                        <a:cs typeface="Times New Roman"/>
                      </a:endParaRPr>
                    </a:p>
                  </a:txBody>
                  <a:tcPr marL="52594" marR="52594" marT="0" marB="0"/>
                </a:tc>
                <a:tc>
                  <a:txBody>
                    <a:bodyPr/>
                    <a:lstStyle/>
                    <a:p>
                      <a:pPr>
                        <a:lnSpc>
                          <a:spcPct val="115000"/>
                        </a:lnSpc>
                        <a:spcAft>
                          <a:spcPts val="0"/>
                        </a:spcAft>
                      </a:pPr>
                      <a:r>
                        <a:rPr lang="en-GB" sz="1400">
                          <a:effectLst/>
                          <a:latin typeface="Trebuchet MS" panose="020B0603020202020204" pitchFamily="34" charset="0"/>
                        </a:rPr>
                        <a:t>Within the first four years of his reign, Charles has already asked parliament for some money. Parliament refuses, but Charles collects the money anyway. He sends Parliament home.</a:t>
                      </a:r>
                      <a:endParaRPr lang="en-GB" sz="1400">
                        <a:effectLst/>
                        <a:latin typeface="Trebuchet MS" panose="020B0603020202020204" pitchFamily="34" charset="0"/>
                        <a:ea typeface="Calibri"/>
                        <a:cs typeface="Times New Roman"/>
                      </a:endParaRPr>
                    </a:p>
                  </a:txBody>
                  <a:tcPr marL="52594" marR="52594" marT="0" marB="0"/>
                </a:tc>
                <a:tc>
                  <a:txBody>
                    <a:bodyPr/>
                    <a:lstStyle/>
                    <a:p>
                      <a:pPr>
                        <a:lnSpc>
                          <a:spcPct val="115000"/>
                        </a:lnSpc>
                        <a:spcAft>
                          <a:spcPts val="0"/>
                        </a:spcAft>
                      </a:pPr>
                      <a:r>
                        <a:rPr lang="en-GB" sz="1400">
                          <a:effectLst/>
                          <a:latin typeface="Trebuchet MS" panose="020B0603020202020204" pitchFamily="34" charset="0"/>
                        </a:rPr>
                        <a:t>Charles demands Ship Money again in 1636. English people are not sure whether Charles intends to make this tax permanent. Some people refuse to pay it.</a:t>
                      </a:r>
                      <a:endParaRPr lang="en-GB" sz="1400">
                        <a:effectLst/>
                        <a:latin typeface="Trebuchet MS" panose="020B0603020202020204" pitchFamily="34" charset="0"/>
                        <a:ea typeface="Calibri"/>
                        <a:cs typeface="Times New Roman"/>
                      </a:endParaRPr>
                    </a:p>
                  </a:txBody>
                  <a:tcPr marL="52594" marR="52594" marT="0" marB="0"/>
                </a:tc>
              </a:tr>
              <a:tr h="2099002">
                <a:tc>
                  <a:txBody>
                    <a:bodyPr/>
                    <a:lstStyle/>
                    <a:p>
                      <a:pPr>
                        <a:lnSpc>
                          <a:spcPct val="115000"/>
                        </a:lnSpc>
                        <a:spcAft>
                          <a:spcPts val="0"/>
                        </a:spcAft>
                      </a:pPr>
                      <a:r>
                        <a:rPr lang="en-GB" sz="1400">
                          <a:effectLst/>
                          <a:latin typeface="Trebuchet MS" panose="020B0603020202020204" pitchFamily="34" charset="0"/>
                        </a:rPr>
                        <a:t>Some Puritans begin to attack the church and the king by writing pamphlets. In 1637 Archbishop Laud put three of these Puritans on trial. They were found guilty and punished.</a:t>
                      </a:r>
                      <a:endParaRPr lang="en-GB" sz="1400">
                        <a:effectLst/>
                        <a:latin typeface="Trebuchet MS" panose="020B0603020202020204" pitchFamily="34" charset="0"/>
                        <a:ea typeface="Calibri"/>
                        <a:cs typeface="Times New Roman"/>
                      </a:endParaRPr>
                    </a:p>
                  </a:txBody>
                  <a:tcPr marL="52594" marR="52594" marT="0" marB="0"/>
                </a:tc>
                <a:tc>
                  <a:txBody>
                    <a:bodyPr/>
                    <a:lstStyle/>
                    <a:p>
                      <a:pPr>
                        <a:lnSpc>
                          <a:spcPct val="115000"/>
                        </a:lnSpc>
                        <a:spcAft>
                          <a:spcPts val="0"/>
                        </a:spcAft>
                      </a:pPr>
                      <a:r>
                        <a:rPr lang="en-GB" sz="1400">
                          <a:effectLst/>
                          <a:latin typeface="Trebuchet MS" panose="020B0603020202020204" pitchFamily="34" charset="0"/>
                        </a:rPr>
                        <a:t>Charles tried to make the Scots used the English Prayer Book in 1637. This was a terrible mistake! Many Scottish people were strict protestants. </a:t>
                      </a:r>
                      <a:endParaRPr lang="en-GB" sz="1400">
                        <a:effectLst/>
                        <a:latin typeface="Trebuchet MS" panose="020B0603020202020204" pitchFamily="34" charset="0"/>
                        <a:ea typeface="Calibri"/>
                        <a:cs typeface="Times New Roman"/>
                      </a:endParaRPr>
                    </a:p>
                  </a:txBody>
                  <a:tcPr marL="52594" marR="52594" marT="0" marB="0"/>
                </a:tc>
                <a:tc>
                  <a:txBody>
                    <a:bodyPr/>
                    <a:lstStyle/>
                    <a:p>
                      <a:pPr>
                        <a:lnSpc>
                          <a:spcPct val="115000"/>
                        </a:lnSpc>
                        <a:spcAft>
                          <a:spcPts val="0"/>
                        </a:spcAft>
                      </a:pPr>
                      <a:r>
                        <a:rPr lang="en-GB" sz="1400" dirty="0">
                          <a:effectLst/>
                          <a:latin typeface="Trebuchet MS" panose="020B0603020202020204" pitchFamily="34" charset="0"/>
                        </a:rPr>
                        <a:t>By the end of the 1630s Charles was in deep trouble. He had run out of money. Taxpayers were refusing to pay their taxes. Charles had to beg parliament for money – but would they give it to him?</a:t>
                      </a:r>
                      <a:endParaRPr lang="en-GB" sz="1400" dirty="0">
                        <a:effectLst/>
                        <a:latin typeface="Trebuchet MS" panose="020B0603020202020204" pitchFamily="34" charset="0"/>
                        <a:ea typeface="Calibri"/>
                        <a:cs typeface="Times New Roman"/>
                      </a:endParaRPr>
                    </a:p>
                  </a:txBody>
                  <a:tcPr marL="52594" marR="52594" marT="0" marB="0"/>
                </a:tc>
              </a:tr>
            </a:tbl>
          </a:graphicData>
        </a:graphic>
      </p:graphicFrame>
    </p:spTree>
    <p:extLst>
      <p:ext uri="{BB962C8B-B14F-4D97-AF65-F5344CB8AC3E}">
        <p14:creationId xmlns:p14="http://schemas.microsoft.com/office/powerpoint/2010/main" val="3989267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91517531"/>
              </p:ext>
            </p:extLst>
          </p:nvPr>
        </p:nvGraphicFramePr>
        <p:xfrm>
          <a:off x="251520" y="260648"/>
          <a:ext cx="8640960" cy="6264696"/>
        </p:xfrm>
        <a:graphic>
          <a:graphicData uri="http://schemas.openxmlformats.org/drawingml/2006/table">
            <a:tbl>
              <a:tblPr firstRow="1" firstCol="1" bandRow="1">
                <a:tableStyleId>{5C22544A-7EE6-4342-B048-85BDC9FD1C3A}</a:tableStyleId>
              </a:tblPr>
              <a:tblGrid>
                <a:gridCol w="2657354"/>
                <a:gridCol w="2657868"/>
                <a:gridCol w="3325738"/>
              </a:tblGrid>
              <a:tr h="1904645">
                <a:tc>
                  <a:txBody>
                    <a:bodyPr/>
                    <a:lstStyle/>
                    <a:p>
                      <a:pPr>
                        <a:lnSpc>
                          <a:spcPct val="115000"/>
                        </a:lnSpc>
                        <a:spcAft>
                          <a:spcPts val="0"/>
                        </a:spcAft>
                      </a:pPr>
                      <a:r>
                        <a:rPr lang="en-GB" sz="1400" dirty="0">
                          <a:effectLst/>
                          <a:latin typeface="Trebuchet MS" panose="020B0603020202020204" pitchFamily="34" charset="0"/>
                        </a:rPr>
                        <a:t>Over time, parliament became upset that they were not being respected. Charles had dismissed them when he did not need their money. Parliament wanted some MPs to be the King’s advisors. </a:t>
                      </a:r>
                      <a:endParaRPr lang="en-GB" sz="1400" dirty="0">
                        <a:effectLst/>
                        <a:latin typeface="Trebuchet MS" panose="020B0603020202020204" pitchFamily="34" charset="0"/>
                        <a:ea typeface="Calibri"/>
                        <a:cs typeface="Times New Roman"/>
                      </a:endParaRPr>
                    </a:p>
                  </a:txBody>
                  <a:tcPr marL="53526" marR="53526" marT="0" marB="0"/>
                </a:tc>
                <a:tc>
                  <a:txBody>
                    <a:bodyPr/>
                    <a:lstStyle/>
                    <a:p>
                      <a:pPr>
                        <a:lnSpc>
                          <a:spcPct val="115000"/>
                        </a:lnSpc>
                        <a:spcAft>
                          <a:spcPts val="0"/>
                        </a:spcAft>
                      </a:pPr>
                      <a:endParaRPr lang="en-GB" sz="1400" dirty="0">
                        <a:effectLst/>
                        <a:latin typeface="Trebuchet MS" panose="020B0603020202020204" pitchFamily="34" charset="0"/>
                        <a:ea typeface="Calibri"/>
                        <a:cs typeface="Times New Roman"/>
                      </a:endParaRPr>
                    </a:p>
                  </a:txBody>
                  <a:tcPr marL="53526" marR="53526" marT="0" marB="0"/>
                </a:tc>
                <a:tc>
                  <a:txBody>
                    <a:bodyPr/>
                    <a:lstStyle/>
                    <a:p>
                      <a:pPr>
                        <a:lnSpc>
                          <a:spcPct val="115000"/>
                        </a:lnSpc>
                        <a:spcAft>
                          <a:spcPts val="0"/>
                        </a:spcAft>
                      </a:pPr>
                      <a:r>
                        <a:rPr lang="en-GB" sz="1400">
                          <a:effectLst/>
                          <a:latin typeface="Trebuchet MS" panose="020B0603020202020204" pitchFamily="34" charset="0"/>
                        </a:rPr>
                        <a:t>Charles relied on his friend and advisor Strafford throughout the 1630s. However, he was very unpopular amongst parliament and people – especially in Ireland (which was part of the UK at the time). </a:t>
                      </a:r>
                      <a:endParaRPr lang="en-GB" sz="1400">
                        <a:effectLst/>
                        <a:latin typeface="Trebuchet MS" panose="020B0603020202020204" pitchFamily="34" charset="0"/>
                        <a:ea typeface="Calibri"/>
                        <a:cs typeface="Times New Roman"/>
                      </a:endParaRPr>
                    </a:p>
                  </a:txBody>
                  <a:tcPr marL="53526" marR="53526" marT="0" marB="0"/>
                </a:tc>
              </a:tr>
              <a:tr h="1904645">
                <a:tc>
                  <a:txBody>
                    <a:bodyPr/>
                    <a:lstStyle/>
                    <a:p>
                      <a:pPr>
                        <a:lnSpc>
                          <a:spcPct val="115000"/>
                        </a:lnSpc>
                        <a:spcAft>
                          <a:spcPts val="0"/>
                        </a:spcAft>
                      </a:pPr>
                      <a:r>
                        <a:rPr lang="en-GB" sz="1400">
                          <a:effectLst/>
                          <a:latin typeface="Trebuchet MS" panose="020B0603020202020204" pitchFamily="34" charset="0"/>
                        </a:rPr>
                        <a:t>The Court of Star Chamber was used during the late 1630s to lock up Charles’ opponents. They were not put on trial fairly.</a:t>
                      </a:r>
                      <a:endParaRPr lang="en-GB" sz="1400">
                        <a:effectLst/>
                        <a:latin typeface="Trebuchet MS" panose="020B0603020202020204" pitchFamily="34" charset="0"/>
                        <a:ea typeface="Calibri"/>
                        <a:cs typeface="Times New Roman"/>
                      </a:endParaRPr>
                    </a:p>
                  </a:txBody>
                  <a:tcPr marL="53526" marR="53526" marT="0" marB="0"/>
                </a:tc>
                <a:tc>
                  <a:txBody>
                    <a:bodyPr/>
                    <a:lstStyle/>
                    <a:p>
                      <a:pPr>
                        <a:lnSpc>
                          <a:spcPct val="115000"/>
                        </a:lnSpc>
                        <a:spcAft>
                          <a:spcPts val="0"/>
                        </a:spcAft>
                      </a:pPr>
                      <a:r>
                        <a:rPr lang="en-GB" sz="1400" dirty="0">
                          <a:effectLst/>
                          <a:latin typeface="Trebuchet MS" panose="020B0603020202020204" pitchFamily="34" charset="0"/>
                        </a:rPr>
                        <a:t>In November 1641, MPs demanded that the King agree to the Grand Remonstrance’. This was a list of demands which would give parliament more power over Charles’ decisions. </a:t>
                      </a:r>
                      <a:endParaRPr lang="en-GB" sz="1400" dirty="0">
                        <a:effectLst/>
                        <a:latin typeface="Trebuchet MS" panose="020B0603020202020204" pitchFamily="34" charset="0"/>
                        <a:ea typeface="Calibri"/>
                        <a:cs typeface="Times New Roman"/>
                      </a:endParaRPr>
                    </a:p>
                  </a:txBody>
                  <a:tcPr marL="53526" marR="53526" marT="0" marB="0"/>
                </a:tc>
                <a:tc>
                  <a:txBody>
                    <a:bodyPr/>
                    <a:lstStyle/>
                    <a:p>
                      <a:pPr>
                        <a:lnSpc>
                          <a:spcPct val="115000"/>
                        </a:lnSpc>
                        <a:spcAft>
                          <a:spcPts val="0"/>
                        </a:spcAft>
                      </a:pPr>
                      <a:r>
                        <a:rPr lang="en-GB" sz="1400">
                          <a:effectLst/>
                          <a:latin typeface="Trebuchet MS" panose="020B0603020202020204" pitchFamily="34" charset="0"/>
                        </a:rPr>
                        <a:t>Many MPs were divided over the Grand Remonstrance. 159 MPs voted for this, while 148 MPs voted against it.</a:t>
                      </a:r>
                      <a:endParaRPr lang="en-GB" sz="1400">
                        <a:effectLst/>
                        <a:latin typeface="Trebuchet MS" panose="020B0603020202020204" pitchFamily="34" charset="0"/>
                        <a:ea typeface="Calibri"/>
                        <a:cs typeface="Times New Roman"/>
                      </a:endParaRPr>
                    </a:p>
                  </a:txBody>
                  <a:tcPr marL="53526" marR="53526" marT="0" marB="0"/>
                </a:tc>
              </a:tr>
              <a:tr h="2455406">
                <a:tc>
                  <a:txBody>
                    <a:bodyPr/>
                    <a:lstStyle/>
                    <a:p>
                      <a:pPr>
                        <a:lnSpc>
                          <a:spcPct val="115000"/>
                        </a:lnSpc>
                        <a:spcAft>
                          <a:spcPts val="0"/>
                        </a:spcAft>
                      </a:pPr>
                      <a:r>
                        <a:rPr lang="en-GB" sz="1400" dirty="0">
                          <a:effectLst/>
                          <a:latin typeface="Trebuchet MS" panose="020B0603020202020204" pitchFamily="34" charset="0"/>
                        </a:rPr>
                        <a:t>In January 1642 Charles burst into the House of Commons with 400 soldiers! He wanted to arrest five troublemakers from parliament. They had been tipped off and had already fled down the Thames by boat.</a:t>
                      </a:r>
                      <a:endParaRPr lang="en-GB" sz="1400" dirty="0">
                        <a:effectLst/>
                        <a:latin typeface="Trebuchet MS" panose="020B0603020202020204" pitchFamily="34" charset="0"/>
                        <a:ea typeface="Calibri"/>
                        <a:cs typeface="Times New Roman"/>
                      </a:endParaRPr>
                    </a:p>
                  </a:txBody>
                  <a:tcPr marL="53526" marR="53526" marT="0" marB="0"/>
                </a:tc>
                <a:tc>
                  <a:txBody>
                    <a:bodyPr/>
                    <a:lstStyle/>
                    <a:p>
                      <a:pPr>
                        <a:lnSpc>
                          <a:spcPct val="115000"/>
                        </a:lnSpc>
                        <a:spcAft>
                          <a:spcPts val="0"/>
                        </a:spcAft>
                      </a:pPr>
                      <a:r>
                        <a:rPr lang="en-GB" sz="1400">
                          <a:effectLst/>
                          <a:latin typeface="Trebuchet MS" panose="020B0603020202020204" pitchFamily="34" charset="0"/>
                        </a:rPr>
                        <a:t>Parliament no longer trusted Charles after he tried to arrest 5 MPs. In March of the same year, parliament took control of the army. Charles was furious when he found out!</a:t>
                      </a:r>
                      <a:endParaRPr lang="en-GB" sz="1400">
                        <a:effectLst/>
                        <a:latin typeface="Trebuchet MS" panose="020B0603020202020204" pitchFamily="34" charset="0"/>
                        <a:ea typeface="Calibri"/>
                        <a:cs typeface="Times New Roman"/>
                      </a:endParaRPr>
                    </a:p>
                  </a:txBody>
                  <a:tcPr marL="53526" marR="53526" marT="0" marB="0"/>
                </a:tc>
                <a:tc>
                  <a:txBody>
                    <a:bodyPr/>
                    <a:lstStyle/>
                    <a:p>
                      <a:pPr>
                        <a:lnSpc>
                          <a:spcPct val="115000"/>
                        </a:lnSpc>
                        <a:spcAft>
                          <a:spcPts val="0"/>
                        </a:spcAft>
                      </a:pPr>
                      <a:r>
                        <a:rPr lang="en-GB" sz="1400" dirty="0">
                          <a:effectLst/>
                          <a:latin typeface="Trebuchet MS" panose="020B0603020202020204" pitchFamily="34" charset="0"/>
                        </a:rPr>
                        <a:t>On 1</a:t>
                      </a:r>
                      <a:r>
                        <a:rPr lang="en-GB" sz="1400" baseline="30000" dirty="0">
                          <a:effectLst/>
                          <a:latin typeface="Trebuchet MS" panose="020B0603020202020204" pitchFamily="34" charset="0"/>
                        </a:rPr>
                        <a:t>st</a:t>
                      </a:r>
                      <a:r>
                        <a:rPr lang="en-GB" sz="1400" dirty="0">
                          <a:effectLst/>
                          <a:latin typeface="Trebuchet MS" panose="020B0603020202020204" pitchFamily="34" charset="0"/>
                        </a:rPr>
                        <a:t> June 1642, parliament passed the Nineteen Propositions. This divided opinions across the country! Parliament demanded that the King could not make any decisions which were not agreed with parliament. (Even who he chose to marry.)</a:t>
                      </a:r>
                      <a:endParaRPr lang="en-GB" sz="1400" dirty="0">
                        <a:effectLst/>
                        <a:latin typeface="Trebuchet MS" panose="020B0603020202020204" pitchFamily="34" charset="0"/>
                        <a:ea typeface="Calibri"/>
                        <a:cs typeface="Times New Roman"/>
                      </a:endParaRPr>
                    </a:p>
                  </a:txBody>
                  <a:tcPr marL="53526" marR="53526" marT="0" marB="0"/>
                </a:tc>
              </a:tr>
            </a:tbl>
          </a:graphicData>
        </a:graphic>
      </p:graphicFrame>
    </p:spTree>
    <p:extLst>
      <p:ext uri="{BB962C8B-B14F-4D97-AF65-F5344CB8AC3E}">
        <p14:creationId xmlns:p14="http://schemas.microsoft.com/office/powerpoint/2010/main" val="2175974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1370</Words>
  <Application>Microsoft Office PowerPoint</Application>
  <PresentationFormat>On-screen Show (4:3)</PresentationFormat>
  <Paragraphs>110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 define key terms. Give a few (3-4) facts about the topic you are talking about. Explain what your essay will focus on (what arethe paragraphs) Main paragraphs – Describe what the reasons are. Explain how they led to civil war. Conclusion – overall, what is the biggest cause of the Civil War? Why? Create a good case throughout.</dc:title>
  <dc:creator>mstephenson</dc:creator>
  <cp:lastModifiedBy>Rebecca Howard</cp:lastModifiedBy>
  <cp:revision>24</cp:revision>
  <cp:lastPrinted>2013-10-09T07:02:44Z</cp:lastPrinted>
  <dcterms:created xsi:type="dcterms:W3CDTF">2011-01-21T13:41:25Z</dcterms:created>
  <dcterms:modified xsi:type="dcterms:W3CDTF">2013-11-08T09:32:01Z</dcterms:modified>
</cp:coreProperties>
</file>